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handoutMasterIdLst>
    <p:handoutMasterId r:id="rId15"/>
  </p:handoutMasterIdLst>
  <p:sldIdLst>
    <p:sldId id="275" r:id="rId6"/>
    <p:sldId id="265" r:id="rId7"/>
    <p:sldId id="276" r:id="rId8"/>
    <p:sldId id="278" r:id="rId9"/>
    <p:sldId id="280" r:id="rId10"/>
    <p:sldId id="279" r:id="rId11"/>
    <p:sldId id="281" r:id="rId12"/>
    <p:sldId id="273" r:id="rId13"/>
  </p:sldIdLst>
  <p:sldSz cx="9144000" cy="5143500" type="screen16x9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B56"/>
    <a:srgbClr val="3C2A4F"/>
    <a:srgbClr val="857550"/>
    <a:srgbClr val="F1F0ED"/>
    <a:srgbClr val="2E2133"/>
    <a:srgbClr val="FBFBFB"/>
    <a:srgbClr val="DB6015"/>
    <a:srgbClr val="892D6E"/>
    <a:srgbClr val="DB5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34691-0BF4-40F8-92E4-31BA28D38B2A}" v="1923" dt="2025-02-24T10:49:32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5"/>
    <p:restoredTop sz="96327"/>
  </p:normalViewPr>
  <p:slideViewPr>
    <p:cSldViewPr showGuides="1">
      <p:cViewPr varScale="1">
        <p:scale>
          <a:sx n="165" d="100"/>
          <a:sy n="165" d="100"/>
        </p:scale>
        <p:origin x="118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8305A3-072F-7F49-B2C9-B345F9B1D4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F3F61-2131-A940-8180-2D4EC1C0A1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7EC9D22-CBF3-D34D-8B71-D2AEE606205E}" type="datetimeFigureOut">
              <a:rPr lang="en-GB" altLang="en-US"/>
              <a:pPr>
                <a:defRPr/>
              </a:pPr>
              <a:t>05/03/2025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CD410-5403-2543-980E-B5B06ED38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8528A-E52A-C548-AD37-9C10ADCC1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7862FA9-8C47-514C-B3C5-9B6283BEAF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BDDD38-4F52-BB4C-9BE3-7C1282E71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9E71-954F-1C4B-99DC-7A5418E79B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9682D6D-8E0A-3C41-BDCB-DCF1F9222940}" type="datetimeFigureOut">
              <a:rPr lang="en-GB" altLang="en-US"/>
              <a:pPr>
                <a:defRPr/>
              </a:pPr>
              <a:t>05/03/2025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02E7EE-2FAB-D340-B66E-95443D8180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3C046B-6749-3E4D-9556-01B9E3DE5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F7768-DD45-5440-A26D-EB2BC4D021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86540-0DDF-7745-90CE-A5BCA405A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52D8438-164A-304E-82C9-FC2739029A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0EB4978-C366-AC47-9194-CD3B103E1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DB5318-4FDE-5443-BE56-241ED2B8D36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026B52F-8FB0-F142-A9E3-D9BED90F6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6302F0D-F4B4-CC43-8684-A9D7F9BFE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BB0BE-64D6-A236-B2C7-1C30884F2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7158C350-6936-E171-7F39-F72DD52566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DB5318-4FDE-5443-BE56-241ED2B8D36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130978B-D72D-EC95-0036-A8675C42C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F685B56-BD9E-57A0-C277-017AF0C92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D0F36-49B9-5407-D12C-5A332040D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0B00701F-1518-CEB0-B623-4ADFB1F30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DB5318-4FDE-5443-BE56-241ED2B8D36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BAE2882-EE90-E183-1C34-5FD68DF9A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1BC23-32A0-8FDE-901E-67E9171AC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8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FDE66-F42F-F133-73F9-1208A033B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D2E2EB2-9B86-1118-85CA-BD54D7711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DB5318-4FDE-5443-BE56-241ED2B8D36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7F49631-3241-CDE9-82C5-7DB10A343F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62BF9D5-312A-AA82-5A1B-C6AAD23BA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5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87A52-0E11-5B9C-E22E-535EC10C8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7D083E8-6EB8-F097-4FB7-7F1116FD2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DB5318-4FDE-5443-BE56-241ED2B8D36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1235162-699A-7D26-F60F-A5E07EC4F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133656B-1D59-DE8D-1EDA-9F31E13EE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5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A9659-BF07-6D92-7267-C4083BBB1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32D14FFE-535B-8E13-0BAC-CE24F8DE99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DB5318-4FDE-5443-BE56-241ED2B8D36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4DFBB94-5FDC-DC55-CD24-4D23C9306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7AC4F1E-877F-E6AF-5782-97A23B36A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4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047674A1-E660-F84D-8891-AC316C773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7F52EB-E49D-104B-97A9-2D106D9324C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23D8025-01B3-FD49-AA1A-439E5E84F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E0E769C-7768-0B48-B768-B626096F3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3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4A9C8-7995-5444-A26A-67ABB12D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30C7-9867-074B-BDA0-790447BCC0FB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10354-7588-9E4A-8009-24E1E304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80E6C-9886-0541-BEE6-770840E1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2395-4EC8-7A4A-9564-BAA3A3E29C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122417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45652-2D31-1A45-9CA8-4AE5349C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0200-06CD-CC4D-AF04-9F59B3E8B653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01CBC-790B-7849-AA36-30BCD92B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D5D5F-2043-A349-8936-7C3B47B7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BCA8-8C01-B14B-BE95-1AFD10F9E8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843135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19B7-0E92-E748-B9DC-1263E45F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10C8-D69D-0549-8606-E9F47A5355FB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15D93-852B-404D-BE65-5B8E99C5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1B69E-BFC1-624A-8DEB-731219E7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CBCC-13FA-424F-B23A-6E5959B63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521908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96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03320-7B19-C843-9B5C-09A9BDB2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7818-B248-014A-B7EC-9F97415CEAA9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E5F81-2BD5-6C43-B876-75A2930E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1AA2-DFC0-3744-9F24-9B6BA2F4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65BF-D46E-FE43-B833-20706C827F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56586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D7290-9F2F-104E-A69B-7A379AF9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9989-10BE-5241-99DB-A91ADEE3BB91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3F0B-C8F3-DE44-B8EF-E38C29E4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F2E8-82FC-ED41-AD08-311D4A16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BEBF-4AE8-F64D-BE74-C105AF9FDB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3258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6746CF-97BA-894D-9855-3A1D916A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1CE7-5F06-0548-9905-3761BFA04752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311DFC-2C99-204E-BDD4-DBEABEBB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BA9DA1-F844-3245-91C8-719356B9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8429-EB45-E045-B870-26CC941747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956451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F6E88B-D0B4-7140-A447-68C5F991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6E71-A247-F74D-92CD-337ED9B222EE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8D7837-4D5B-1B40-863C-FC2A18EF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B7E51D-08A2-1348-98C5-473172AD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8524-9CAB-7E46-BDED-9A22420F3A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53370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E44CFD-9ABA-D44B-ACA3-D07570EE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6E-AEAC-E34F-A842-D04254F97129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86B06F-3238-BF4F-85E7-F25A1C0B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4BBA48-893B-F843-BFE4-385B9FC3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9A14-F578-9C40-8DC5-7371BFF377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008022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82CFCD-979F-7440-8E40-4B1D330B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60AC-94D5-6542-8E9B-DDFD83986ECC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AF64EB-C36C-224F-B71B-FA427975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2C6A13-19CB-184E-8D05-91695A87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163B-0ED7-EB4A-AE66-3D32C0F7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898981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B85789-663A-7240-81DC-6399FC7C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E020-BFE8-B541-83D6-3F769797BB38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021EBB-2F24-4749-BCE4-C59FA851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EEEFB0-A1B3-D443-87B2-5CAD220F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E286-FAAA-B046-851D-00CAAD717C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30760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7484F9-18E3-C64F-92FD-C5B818AE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15219-9500-A740-96B4-70A8E92C8905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7AE7FA-21E6-5944-8217-5E93DB04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76BBAC-5B91-F241-A32F-4A8E3988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09EFD-37DA-E743-B5DE-4972805D36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40026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video" Target="../media/media1.mp4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0F8F3-33C9-4E48-BA6A-83623F369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2408FD-0932-164D-B737-F3AC26915451}" type="datetime1">
              <a:rPr lang="en-GB" altLang="en-US" smtClean="0"/>
              <a:t>05/03/2025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1F770-DBF0-3547-959C-A08BD073C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594623"/>
            <a:ext cx="5562600" cy="446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SELECT DOCUMENT RESTRICTION LEVEL Go to the 'Insert' menu option and click 'Header and Footer...'  Select from one of the following options then click 'Apply to All'   &gt;&gt; Not Protectively Marked  &gt;&gt;  PROTECT  &gt;&gt;  RESTRICTED &lt;&lt;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C674-0AFA-4B43-8088-D29672CE9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F2EEFA-0C81-D744-9EA0-94E1C2E445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19DEB4-AA25-7745-B230-7CB65D28CAC1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10" descr="priority animation 4.mp4">
            <a:hlinkClick r:id="" action="ppaction://media"/>
            <a:extLst>
              <a:ext uri="{FF2B5EF4-FFF2-40B4-BE49-F238E27FC236}">
                <a16:creationId xmlns:a16="http://schemas.microsoft.com/office/drawing/2014/main" id="{3483A10C-8F2D-F74B-9FCC-79CD3E0EA787}"/>
              </a:ext>
            </a:extLst>
          </p:cNvPr>
          <p:cNvPicPr>
            <a:picLocks noChangeAspect="1"/>
          </p:cNvPicPr>
          <p:nvPr userDrawn="1"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CE5EC5-1BF5-3849-BE5A-F00B676F6505}"/>
              </a:ext>
            </a:extLst>
          </p:cNvPr>
          <p:cNvSpPr/>
          <p:nvPr userDrawn="1"/>
        </p:nvSpPr>
        <p:spPr>
          <a:xfrm>
            <a:off x="-1" y="0"/>
            <a:ext cx="1500963" cy="5143500"/>
          </a:xfrm>
          <a:prstGeom prst="rect">
            <a:avLst/>
          </a:prstGeom>
          <a:solidFill>
            <a:srgbClr val="4C9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DDD7A-1393-E54E-90DB-46A3211BEBC4}"/>
              </a:ext>
            </a:extLst>
          </p:cNvPr>
          <p:cNvSpPr/>
          <p:nvPr userDrawn="1"/>
        </p:nvSpPr>
        <p:spPr>
          <a:xfrm>
            <a:off x="1500554" y="0"/>
            <a:ext cx="1500963" cy="5143500"/>
          </a:xfrm>
          <a:prstGeom prst="rect">
            <a:avLst/>
          </a:prstGeom>
          <a:solidFill>
            <a:srgbClr val="4C9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DB601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7F88F-DE0E-1249-8ED5-1C726B540667}"/>
              </a:ext>
            </a:extLst>
          </p:cNvPr>
          <p:cNvSpPr/>
          <p:nvPr userDrawn="1"/>
        </p:nvSpPr>
        <p:spPr>
          <a:xfrm>
            <a:off x="2985343" y="0"/>
            <a:ext cx="1500963" cy="5143500"/>
          </a:xfrm>
          <a:prstGeom prst="rect">
            <a:avLst/>
          </a:prstGeom>
          <a:solidFill>
            <a:srgbClr val="4C9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5476B-1BA6-F74A-AD0E-0216C75B3419}"/>
              </a:ext>
            </a:extLst>
          </p:cNvPr>
          <p:cNvSpPr/>
          <p:nvPr userDrawn="1"/>
        </p:nvSpPr>
        <p:spPr>
          <a:xfrm>
            <a:off x="4485035" y="0"/>
            <a:ext cx="1500963" cy="5143500"/>
          </a:xfrm>
          <a:prstGeom prst="rect">
            <a:avLst/>
          </a:prstGeom>
          <a:solidFill>
            <a:srgbClr val="4C9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613324-A777-9C48-8B9E-49F4390E60B7}"/>
              </a:ext>
            </a:extLst>
          </p:cNvPr>
          <p:cNvSpPr/>
          <p:nvPr userDrawn="1"/>
        </p:nvSpPr>
        <p:spPr>
          <a:xfrm>
            <a:off x="5975665" y="0"/>
            <a:ext cx="1500963" cy="5143500"/>
          </a:xfrm>
          <a:prstGeom prst="rect">
            <a:avLst/>
          </a:prstGeom>
          <a:solidFill>
            <a:srgbClr val="4C9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7ACD49-8351-8349-9FD8-22761B11297D}"/>
              </a:ext>
            </a:extLst>
          </p:cNvPr>
          <p:cNvSpPr/>
          <p:nvPr userDrawn="1"/>
        </p:nvSpPr>
        <p:spPr>
          <a:xfrm>
            <a:off x="7469516" y="0"/>
            <a:ext cx="1674484" cy="5143500"/>
          </a:xfrm>
          <a:prstGeom prst="rect">
            <a:avLst/>
          </a:prstGeom>
          <a:solidFill>
            <a:srgbClr val="4C9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6C45C-BBF7-4542-A4AC-E15F2BCBF30F}"/>
              </a:ext>
            </a:extLst>
          </p:cNvPr>
          <p:cNvSpPr txBox="1"/>
          <p:nvPr userDrawn="1"/>
        </p:nvSpPr>
        <p:spPr>
          <a:xfrm>
            <a:off x="169924" y="471407"/>
            <a:ext cx="1124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en-GB" altLang="en-US" sz="1100" b="1" dirty="0">
                <a:solidFill>
                  <a:srgbClr val="F1F0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priorities</a:t>
            </a:r>
            <a:endParaRPr lang="en-GB" altLang="en-US" sz="1100" dirty="0">
              <a:solidFill>
                <a:srgbClr val="F1F0ED"/>
              </a:solidFill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ADB75C-4155-2047-8738-889A8657D921}"/>
              </a:ext>
            </a:extLst>
          </p:cNvPr>
          <p:cNvSpPr/>
          <p:nvPr userDrawn="1"/>
        </p:nvSpPr>
        <p:spPr>
          <a:xfrm>
            <a:off x="1284784" y="472469"/>
            <a:ext cx="267841" cy="267841"/>
          </a:xfrm>
          <a:prstGeom prst="ellipse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8FE51F-A3A1-A04F-A07B-63E3E7D7437A}"/>
              </a:ext>
            </a:extLst>
          </p:cNvPr>
          <p:cNvSpPr txBox="1"/>
          <p:nvPr userDrawn="1"/>
        </p:nvSpPr>
        <p:spPr>
          <a:xfrm>
            <a:off x="1282496" y="478891"/>
            <a:ext cx="267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00" b="1" dirty="0">
                <a:solidFill>
                  <a:srgbClr val="4C9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200" dirty="0">
              <a:solidFill>
                <a:srgbClr val="4C9D34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220EB5-E16A-AA46-B500-F983F6B98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72" y="413589"/>
            <a:ext cx="1352550" cy="3905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5025C7-4273-3A40-B90B-40A3676CB900}"/>
              </a:ext>
            </a:extLst>
          </p:cNvPr>
          <p:cNvSpPr txBox="1"/>
          <p:nvPr userDrawn="1"/>
        </p:nvSpPr>
        <p:spPr>
          <a:xfrm>
            <a:off x="1509330" y="478047"/>
            <a:ext cx="477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altLang="en-US" sz="1100" dirty="0">
                <a:solidFill>
                  <a:schemeClr val="bg1"/>
                </a:solidFill>
                <a:latin typeface="Arial" panose="020B0604020202020204" pitchFamily="34" charset="0"/>
              </a:rPr>
              <a:t>﻿ ﻿Better homes for all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9CD374D2-1FD2-EB4E-ADED-D734A4DE71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26146" y="4515966"/>
            <a:ext cx="2070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solidFill>
                  <a:srgbClr val="F1F0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wolverhampton.</a:t>
            </a:r>
            <a:r>
              <a:rPr lang="en-US" altLang="en-US" sz="1400" dirty="0" err="1">
                <a:solidFill>
                  <a:srgbClr val="F1F0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gov.uk</a:t>
            </a:r>
            <a:endParaRPr lang="en-US" altLang="en-US" sz="1400" dirty="0">
              <a:solidFill>
                <a:srgbClr val="F1F0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9" grpId="0"/>
      <p:bldP spid="20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llusfirst@wolverhampton.gov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niel.cartwright3@wolverhampton.gov.u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5DB5A87-B6F4-F043-BA57-0C10289E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000" y="1656115"/>
            <a:ext cx="5453696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GB" altLang="en-US" sz="3300" dirty="0">
                <a:solidFill>
                  <a:srgbClr val="FBFBFB"/>
                </a:solidFill>
                <a:latin typeface="Arial" panose="020B0604020202020204" pitchFamily="34" charset="0"/>
              </a:rPr>
              <a:t>Call Us First website Relaunch</a:t>
            </a:r>
          </a:p>
          <a:p>
            <a:pPr lvl="0" eaLnBrk="1" hangingPunct="1">
              <a:spcBef>
                <a:spcPct val="0"/>
              </a:spcBef>
              <a:buNone/>
            </a:pPr>
            <a:br>
              <a:rPr lang="en-GB" altLang="en-US" sz="3300" dirty="0">
                <a:solidFill>
                  <a:srgbClr val="FBFBFB"/>
                </a:solidFill>
                <a:latin typeface="Arial" panose="020B0604020202020204" pitchFamily="34" charset="0"/>
              </a:rPr>
            </a:br>
            <a:r>
              <a:rPr lang="en-GB" altLang="en-US" sz="1400" dirty="0">
                <a:solidFill>
                  <a:srgbClr val="FBFBFB"/>
                </a:solidFill>
                <a:latin typeface="Arial" panose="020B0604020202020204" pitchFamily="34" charset="0"/>
              </a:rPr>
              <a:t>27</a:t>
            </a:r>
            <a:r>
              <a:rPr lang="en-GB" altLang="en-US" sz="1400" baseline="30000" dirty="0">
                <a:solidFill>
                  <a:srgbClr val="FBFBFB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400" dirty="0">
                <a:solidFill>
                  <a:srgbClr val="FBFBFB"/>
                </a:solidFill>
                <a:latin typeface="Arial" panose="020B0604020202020204" pitchFamily="34" charset="0"/>
              </a:rPr>
              <a:t> February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68D5E-CD2D-AD4B-B709-95C8F9A4EDC1}"/>
              </a:ext>
            </a:extLst>
          </p:cNvPr>
          <p:cNvSpPr txBox="1"/>
          <p:nvPr/>
        </p:nvSpPr>
        <p:spPr>
          <a:xfrm>
            <a:off x="1587276" y="4420187"/>
            <a:ext cx="1434107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altLang="en-US" sz="800" b="1" dirty="0">
                <a:solidFill>
                  <a:srgbClr val="FBFBFB"/>
                </a:solidFill>
                <a:latin typeface="Arial" panose="020B0604020202020204" pitchFamily="34" charset="0"/>
              </a:rPr>
              <a:t>Daniel Cartwright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58525-1FBA-874F-BA34-35AEF800D251}"/>
              </a:ext>
            </a:extLst>
          </p:cNvPr>
          <p:cNvSpPr txBox="1"/>
          <p:nvPr/>
        </p:nvSpPr>
        <p:spPr>
          <a:xfrm>
            <a:off x="1572533" y="4596455"/>
            <a:ext cx="144885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800" dirty="0">
                <a:solidFill>
                  <a:srgbClr val="FBFB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Homelessness Policy Officer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27D78-D062-CF40-9625-40F6E95DD2D7}"/>
              </a:ext>
            </a:extLst>
          </p:cNvPr>
          <p:cNvSpPr txBox="1"/>
          <p:nvPr/>
        </p:nvSpPr>
        <p:spPr>
          <a:xfrm>
            <a:off x="594100" y="4300522"/>
            <a:ext cx="72497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altLang="en-US" sz="800" dirty="0">
                <a:solidFill>
                  <a:srgbClr val="FBFBFB"/>
                </a:solidFill>
                <a:latin typeface="Arial" panose="020B0604020202020204" pitchFamily="34" charset="0"/>
              </a:rPr>
              <a:t>Presenter:</a:t>
            </a:r>
            <a:endParaRPr lang="en-GB" altLang="en-US" sz="800" b="1" dirty="0">
              <a:solidFill>
                <a:srgbClr val="FBFBF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4D6FFE31-8AB5-9042-961E-C17DF05004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195486"/>
            <a:ext cx="6002424" cy="648073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50000"/>
              </a:spcAft>
            </a:pPr>
            <a:r>
              <a:rPr lang="en-US" altLang="en-US" sz="1800" b="1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A4C8864-4D7C-2741-BE44-68C784DB640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3598"/>
            <a:ext cx="7920880" cy="264629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have been working on a complete redesign and rebrand of the Call Us First website.  We have completed this using feedback from users.  </a:t>
            </a: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Objectives:</a:t>
            </a:r>
          </a:p>
          <a:p>
            <a:pPr eaLnBrk="1" hangingPunct="1">
              <a:spcBef>
                <a:spcPct val="0"/>
              </a:spcBef>
              <a:spcAft>
                <a:spcPts val="1050"/>
              </a:spcAft>
              <a:buFont typeface="Wingdings" panose="05000000000000000000" pitchFamily="2" charset="2"/>
              <a:buChar char="v"/>
              <a:defRPr/>
            </a:pPr>
            <a:r>
              <a:rPr lang="en-GB" sz="12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 redesign and modernise the website </a:t>
            </a:r>
          </a:p>
          <a:p>
            <a:pPr eaLnBrk="1" hangingPunct="1">
              <a:spcBef>
                <a:spcPct val="0"/>
              </a:spcBef>
              <a:spcAft>
                <a:spcPts val="1050"/>
              </a:spcAft>
              <a:buFont typeface="Wingdings" panose="05000000000000000000" pitchFamily="2" charset="2"/>
              <a:buChar char="v"/>
              <a:defRPr/>
            </a:pPr>
            <a:r>
              <a:rPr lang="en-GB" sz="12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Make the website more user friendly</a:t>
            </a:r>
          </a:p>
          <a:p>
            <a:pPr eaLnBrk="1" hangingPunct="1">
              <a:spcBef>
                <a:spcPct val="0"/>
              </a:spcBef>
              <a:spcAft>
                <a:spcPts val="1050"/>
              </a:spcAft>
              <a:buFont typeface="Wingdings" panose="05000000000000000000" pitchFamily="2" charset="2"/>
              <a:buChar char="v"/>
              <a:defRPr/>
            </a:pPr>
            <a:r>
              <a:rPr lang="en-GB" sz="12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Ensure information we provide is up to date and inline with legislation</a:t>
            </a:r>
          </a:p>
          <a:p>
            <a:pPr eaLnBrk="1" hangingPunct="1">
              <a:spcBef>
                <a:spcPct val="0"/>
              </a:spcBef>
              <a:spcAft>
                <a:spcPts val="1050"/>
              </a:spcAft>
              <a:buFont typeface="Wingdings" panose="05000000000000000000" pitchFamily="2" charset="2"/>
              <a:buChar char="v"/>
              <a:defRPr/>
            </a:pPr>
            <a:r>
              <a:rPr lang="en-GB" sz="12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Signposting links are to source</a:t>
            </a:r>
          </a:p>
          <a:p>
            <a:pPr eaLnBrk="1" hangingPunct="1">
              <a:spcBef>
                <a:spcPct val="0"/>
              </a:spcBef>
              <a:spcAft>
                <a:spcPts val="1050"/>
              </a:spcAft>
              <a:buFont typeface="Wingdings" panose="05000000000000000000" pitchFamily="2" charset="2"/>
              <a:buChar char="v"/>
              <a:defRPr/>
            </a:pPr>
            <a:r>
              <a:rPr lang="en-GB" sz="12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Provide sector news and updates</a:t>
            </a: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2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411" name="TextBox 6">
            <a:extLst>
              <a:ext uri="{FF2B5EF4-FFF2-40B4-BE49-F238E27FC236}">
                <a16:creationId xmlns:a16="http://schemas.microsoft.com/office/drawing/2014/main" id="{D5CA2FA1-7A60-AE42-AE21-92201BCD8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4639802"/>
            <a:ext cx="1946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wolverhampton.</a:t>
            </a:r>
            <a:r>
              <a:rPr lang="en-US" altLang="en-US" sz="1300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gov.uk</a:t>
            </a:r>
            <a:endParaRPr lang="en-US" altLang="en-US" sz="13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/>
      <p:bldP spid="174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4CAFB-9BCB-6A18-1347-1DFB1EAC4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3295749-53AA-EF26-D3E1-F5A2812B0D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195486"/>
            <a:ext cx="6002424" cy="648073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50000"/>
              </a:spcAft>
            </a:pPr>
            <a:r>
              <a:rPr lang="en-US" altLang="en-US" sz="1800" b="1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changes and improvements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6A3BC97-5BBD-0E7D-C710-3B02298A72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3598"/>
            <a:ext cx="7920880" cy="30963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have removed a lot of the wording from the old website and embed links to source such as gov.uk.</a:t>
            </a:r>
          </a:p>
          <a:p>
            <a:pPr eaLnBrk="1" hangingPunct="1">
              <a:spcBef>
                <a:spcPct val="0"/>
              </a:spcBef>
              <a:spcAft>
                <a:spcPts val="1050"/>
              </a:spcAft>
              <a:buFont typeface="Wingdings" panose="05000000000000000000" pitchFamily="2" charset="2"/>
              <a:buChar char="v"/>
              <a:defRPr/>
            </a:pPr>
            <a:r>
              <a:rPr lang="en-GB" sz="1200" i="1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This ensures the information is always up to dates with legislation change. </a:t>
            </a:r>
          </a:p>
          <a:p>
            <a:pPr eaLnBrk="1" hangingPunct="1">
              <a:spcBef>
                <a:spcPct val="0"/>
              </a:spcBef>
              <a:spcAft>
                <a:spcPts val="1050"/>
              </a:spcAft>
              <a:buFont typeface="Wingdings" panose="05000000000000000000" pitchFamily="2" charset="2"/>
              <a:buChar char="v"/>
              <a:defRPr/>
            </a:pPr>
            <a:r>
              <a:rPr lang="en-GB" sz="1200" i="1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Ensures </a:t>
            </a:r>
            <a:r>
              <a:rPr lang="en-GB" sz="1200" i="1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that the user, whether a landlord or tenant can access the information they require quickly. </a:t>
            </a: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have updated the homepage headings, to include dedicated pages for landlords, tenants, housing advice, sector news and how to make a referral.</a:t>
            </a: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411" name="TextBox 6">
            <a:extLst>
              <a:ext uri="{FF2B5EF4-FFF2-40B4-BE49-F238E27FC236}">
                <a16:creationId xmlns:a16="http://schemas.microsoft.com/office/drawing/2014/main" id="{4C44E2D0-A21D-A982-EE66-341C0D588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4639802"/>
            <a:ext cx="1946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wolverhampton.</a:t>
            </a:r>
            <a:r>
              <a:rPr lang="en-US" altLang="en-US" sz="1300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gov.uk</a:t>
            </a:r>
            <a:endParaRPr lang="en-US" altLang="en-US" sz="13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/>
      <p:bldP spid="174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7D603-D057-8B98-05A9-C14BF175E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3DD8AC3-F03D-85D3-A1CC-F55DCD8669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6002424" cy="648073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50000"/>
              </a:spcAft>
            </a:pPr>
            <a:r>
              <a:rPr lang="en-US" altLang="en-US" sz="1800" b="1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changes and improvements – cont.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4F600BA-2647-9682-CEDA-FC749718A2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3598"/>
            <a:ext cx="7920880" cy="30963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‘Make a referral’ has been added to the headings which makes it easier for a landlord, tenant or professional to make a referral.  </a:t>
            </a: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411" name="TextBox 6">
            <a:extLst>
              <a:ext uri="{FF2B5EF4-FFF2-40B4-BE49-F238E27FC236}">
                <a16:creationId xmlns:a16="http://schemas.microsoft.com/office/drawing/2014/main" id="{ABD63AC1-1260-5601-CBD1-7CD166736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4639802"/>
            <a:ext cx="1946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wolverhampton.</a:t>
            </a:r>
            <a:r>
              <a:rPr lang="en-US" altLang="en-US" sz="1300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gov.uk</a:t>
            </a:r>
            <a:endParaRPr lang="en-US" altLang="en-US" sz="13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B0640-3408-25F9-8911-DE16BC4F49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22"/>
          <a:stretch/>
        </p:blipFill>
        <p:spPr>
          <a:xfrm>
            <a:off x="1763688" y="1779662"/>
            <a:ext cx="5076056" cy="27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/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FB651-669D-5275-D8EF-18C987F20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6A9F9CC-6740-3930-3E4F-B3664A09B9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-164554"/>
            <a:ext cx="6002424" cy="648073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50000"/>
              </a:spcAft>
            </a:pPr>
            <a:r>
              <a:rPr lang="en-US" altLang="en-US" sz="1800" b="1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changes and improvements – cont.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3A1593-9FAB-EF98-1C46-C3278656A7A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627534"/>
            <a:ext cx="8568952" cy="367240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dedicated news page will be updated regularly with sector news and events:</a:t>
            </a: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411" name="TextBox 6">
            <a:extLst>
              <a:ext uri="{FF2B5EF4-FFF2-40B4-BE49-F238E27FC236}">
                <a16:creationId xmlns:a16="http://schemas.microsoft.com/office/drawing/2014/main" id="{FE2EAF6F-C351-1689-E988-6A3B8DBB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4639802"/>
            <a:ext cx="1946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wolverhampton.</a:t>
            </a:r>
            <a:r>
              <a:rPr lang="en-US" altLang="en-US" sz="1300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gov.uk</a:t>
            </a:r>
            <a:endParaRPr lang="en-US" altLang="en-US" sz="13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9FE15-142B-32AD-2159-D09256B9C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28011"/>
            <a:ext cx="4104456" cy="2700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BEC3E0-107F-CE2B-9E6D-0D1DF1AE9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523680"/>
            <a:ext cx="4104456" cy="26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/>
      <p:bldP spid="17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C8809-A93D-B05D-74C1-3E3900A78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B30B4A8-3F18-221F-A676-4C884E7E28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195486"/>
            <a:ext cx="6002424" cy="648073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50000"/>
              </a:spcAft>
            </a:pPr>
            <a:r>
              <a:rPr lang="en-US" altLang="en-US" sz="1800" b="1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changes and improvements – cont.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55F7DE9-2E49-36BD-5219-50CEBE14C9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3598"/>
            <a:ext cx="7920880" cy="30963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partner organisations have been added to each page, with a link to their dedicated website.</a:t>
            </a: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411" name="TextBox 6">
            <a:extLst>
              <a:ext uri="{FF2B5EF4-FFF2-40B4-BE49-F238E27FC236}">
                <a16:creationId xmlns:a16="http://schemas.microsoft.com/office/drawing/2014/main" id="{24D91D6C-7CDB-5852-BFDE-913A8C6E3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4639802"/>
            <a:ext cx="1946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wolverhampton.</a:t>
            </a:r>
            <a:r>
              <a:rPr lang="en-US" altLang="en-US" sz="1300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gov.uk</a:t>
            </a:r>
            <a:endParaRPr lang="en-US" altLang="en-US" sz="13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81E6A-F019-D794-8305-AF762582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95" y="1866998"/>
            <a:ext cx="6395810" cy="17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/>
      <p:bldP spid="174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C79D7-578E-9C4F-6085-0F6ED2CA5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A4234DB-059F-1345-2C89-C28559A4D2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195486"/>
            <a:ext cx="6002424" cy="648073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50000"/>
              </a:spcAft>
            </a:pPr>
            <a:r>
              <a:rPr lang="en-US" altLang="en-US" sz="1800" b="1" dirty="0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1751ABA-7604-ACAC-C542-D9EA8A8D5E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3598"/>
            <a:ext cx="7920880" cy="30963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welcome feedback to improve the site.  </a:t>
            </a: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you feel there could be improvements, from a landlord or tenant perspective then please send them to </a:t>
            </a: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hlinkClick r:id="rId3"/>
              </a:rPr>
              <a:t>callusfirst@wolverhampton.gov.uk</a:t>
            </a: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or </a:t>
            </a: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hlinkClick r:id="rId4"/>
              </a:rPr>
              <a:t>Daniel.cartwright3@wolverhampton.gov.uk</a:t>
            </a:r>
            <a:r>
              <a:rPr lang="en-GB" sz="1400" dirty="0">
                <a:solidFill>
                  <a:srgbClr val="3F2B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50"/>
              </a:spcAft>
              <a:buNone/>
              <a:defRPr/>
            </a:pPr>
            <a:endParaRPr lang="en-GB" sz="1400" dirty="0">
              <a:solidFill>
                <a:srgbClr val="3F2B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411" name="TextBox 6">
            <a:extLst>
              <a:ext uri="{FF2B5EF4-FFF2-40B4-BE49-F238E27FC236}">
                <a16:creationId xmlns:a16="http://schemas.microsoft.com/office/drawing/2014/main" id="{9B6427F3-DEB5-ADB0-7201-91C818B9A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4639802"/>
            <a:ext cx="1946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wolverhampton.</a:t>
            </a:r>
            <a:r>
              <a:rPr lang="en-US" altLang="en-US" sz="1300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gov.uk</a:t>
            </a:r>
            <a:endParaRPr lang="en-US" altLang="en-US" sz="13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/>
      <p:bldP spid="174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>
            <a:extLst>
              <a:ext uri="{FF2B5EF4-FFF2-40B4-BE49-F238E27FC236}">
                <a16:creationId xmlns:a16="http://schemas.microsoft.com/office/drawing/2014/main" id="{319AB5E0-2D2C-1C46-B559-E29F95FF8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506" y="2421732"/>
            <a:ext cx="22109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wolverhampton.</a:t>
            </a:r>
            <a:r>
              <a:rPr lang="en-US" altLang="en-US" sz="1500" dirty="0" err="1">
                <a:solidFill>
                  <a:srgbClr val="3F2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gov.uk</a:t>
            </a:r>
            <a:endParaRPr lang="en-US" altLang="en-US" sz="1500" dirty="0">
              <a:solidFill>
                <a:srgbClr val="3F2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7FFCD3C6A884D840E671AB0CC869D" ma:contentTypeVersion="8" ma:contentTypeDescription="Create a new document." ma:contentTypeScope="" ma:versionID="8d1681e58dfa4d05d9e50b0a110d916a">
  <xsd:schema xmlns:xsd="http://www.w3.org/2001/XMLSchema" xmlns:xs="http://www.w3.org/2001/XMLSchema" xmlns:p="http://schemas.microsoft.com/office/2006/metadata/properties" xmlns:ns2="fe0d0be6-a3e8-40c8-aa30-d8d22bba68f2" xmlns:ns3="9d4bb362-b624-4990-88ec-7fd273dae961" targetNamespace="http://schemas.microsoft.com/office/2006/metadata/properties" ma:root="true" ma:fieldsID="ff927dc320eaa89e5935cf21d10b67a9" ns2:_="" ns3:_="">
    <xsd:import namespace="fe0d0be6-a3e8-40c8-aa30-d8d22bba68f2"/>
    <xsd:import namespace="9d4bb362-b624-4990-88ec-7fd273dae9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d0be6-a3e8-40c8-aa30-d8d22bba6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bb362-b624-4990-88ec-7fd273dae9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4EA065-9F38-4DF6-9CF2-8CE0B5522821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9d4bb362-b624-4990-88ec-7fd273dae961"/>
    <ds:schemaRef ds:uri="fe0d0be6-a3e8-40c8-aa30-d8d22bba68f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850D00-B032-4CD2-BDFA-A8300C6FF4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51CBDB-A8C4-425F-9E03-CE670E1C4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0d0be6-a3e8-40c8-aa30-d8d22bba68f2"/>
    <ds:schemaRef ds:uri="9d4bb362-b624-4990-88ec-7fd273dae9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333</Words>
  <Application>Microsoft Macintosh PowerPoint</Application>
  <PresentationFormat>On-screen Show (16:9)</PresentationFormat>
  <Paragraphs>74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Custom Design</vt:lpstr>
      <vt:lpstr>PowerPoint Presentation</vt:lpstr>
      <vt:lpstr>Introduction</vt:lpstr>
      <vt:lpstr>Key changes and improvements</vt:lpstr>
      <vt:lpstr>Key changes and improvements – cont.</vt:lpstr>
      <vt:lpstr>Key changes and improvements – cont.</vt:lpstr>
      <vt:lpstr>Key changes and improvements – cont.</vt:lpstr>
      <vt:lpstr>Feedback</vt:lpstr>
      <vt:lpstr>PowerPoint Presentation</vt:lpstr>
    </vt:vector>
  </TitlesOfParts>
  <Company>Wolverhampton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Fegan</dc:creator>
  <cp:lastModifiedBy>Kevin Knowles</cp:lastModifiedBy>
  <cp:revision>128</cp:revision>
  <cp:lastPrinted>2015-02-24T18:43:38Z</cp:lastPrinted>
  <dcterms:created xsi:type="dcterms:W3CDTF">2015-02-24T11:19:47Z</dcterms:created>
  <dcterms:modified xsi:type="dcterms:W3CDTF">2025-03-05T09:18:47Z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668ec7b0-1410-445f-9b76-51bf94356eac</vt:lpwstr>
  </property>
  <property fmtid="{D5CDD505-2E9C-101B-9397-08002B2CF9AE}" pid="3" name="bjSaver">
    <vt:lpwstr>LxP3vJ1tAKgaOBOEcBFyIC7UUeqyuzuQ</vt:lpwstr>
  </property>
  <property fmtid="{D5CDD505-2E9C-101B-9397-08002B2CF9AE}" pid="4" name="bjDocumentSecurityLabel">
    <vt:lpwstr>No Marking</vt:lpwstr>
  </property>
  <property fmtid="{D5CDD505-2E9C-101B-9397-08002B2CF9AE}" pid="5" name="ContentTypeId">
    <vt:lpwstr>0x0101003637FFCD3C6A884D840E671AB0CC869D</vt:lpwstr>
  </property>
  <property fmtid="{D5CDD505-2E9C-101B-9397-08002B2CF9AE}" pid="6" name="MSIP_Label_d0354ca5-015e-47ab-9fdb-c0a8323bc23e_Enabled">
    <vt:lpwstr>true</vt:lpwstr>
  </property>
  <property fmtid="{D5CDD505-2E9C-101B-9397-08002B2CF9AE}" pid="7" name="MSIP_Label_d0354ca5-015e-47ab-9fdb-c0a8323bc23e_SetDate">
    <vt:lpwstr>2020-11-25T09:12:02Z</vt:lpwstr>
  </property>
  <property fmtid="{D5CDD505-2E9C-101B-9397-08002B2CF9AE}" pid="8" name="MSIP_Label_d0354ca5-015e-47ab-9fdb-c0a8323bc23e_Method">
    <vt:lpwstr>Privileged</vt:lpwstr>
  </property>
  <property fmtid="{D5CDD505-2E9C-101B-9397-08002B2CF9AE}" pid="9" name="MSIP_Label_d0354ca5-015e-47ab-9fdb-c0a8323bc23e_Name">
    <vt:lpwstr>d0354ca5-015e-47ab-9fdb-c0a8323bc23e</vt:lpwstr>
  </property>
  <property fmtid="{D5CDD505-2E9C-101B-9397-08002B2CF9AE}" pid="10" name="MSIP_Label_d0354ca5-015e-47ab-9fdb-c0a8323bc23e_SiteId">
    <vt:lpwstr>07ebc6c3-7074-4387-a625-b9d918ba4a97</vt:lpwstr>
  </property>
  <property fmtid="{D5CDD505-2E9C-101B-9397-08002B2CF9AE}" pid="11" name="MSIP_Label_d0354ca5-015e-47ab-9fdb-c0a8323bc23e_ActionId">
    <vt:lpwstr>f2d86c3c-6d63-4411-8873-dc8ffad7b3d5</vt:lpwstr>
  </property>
  <property fmtid="{D5CDD505-2E9C-101B-9397-08002B2CF9AE}" pid="12" name="MSIP_Label_d0354ca5-015e-47ab-9fdb-c0a8323bc23e_ContentBits">
    <vt:lpwstr>0</vt:lpwstr>
  </property>
</Properties>
</file>